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Corbel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rbel-regular.fntdata"/><Relationship Id="rId50" Type="http://schemas.openxmlformats.org/officeDocument/2006/relationships/slide" Target="slides/slide44.xml"/><Relationship Id="rId53" Type="http://schemas.openxmlformats.org/officeDocument/2006/relationships/font" Target="fonts/Corbel-italic.fntdata"/><Relationship Id="rId52" Type="http://schemas.openxmlformats.org/officeDocument/2006/relationships/font" Target="fonts/Corbel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orbel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eb696f84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eb696f8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indent="-388619" lvl="1" marL="914400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/>
          <p:nvPr>
            <p:ph idx="2" type="pic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164592" y="1170432"/>
            <a:ext cx="252374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3035808" y="1170432"/>
            <a:ext cx="5193792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 rot="5400000">
            <a:off x="2259196" y="-26804"/>
            <a:ext cx="462560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 rot="5400000">
            <a:off x="4808538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 rot="5400000">
            <a:off x="541338" y="2206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2640597" y="6377459"/>
            <a:ext cx="3836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" name="Google Shape;49;p7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4" name="Google Shape;74;p10"/>
          <p:cNvSpPr txBox="1"/>
          <p:nvPr>
            <p:ph idx="3" type="body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10"/>
          <p:cNvSpPr txBox="1"/>
          <p:nvPr>
            <p:ph idx="4" type="body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8.gif"/><Relationship Id="rId5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hyperlink" Target="http://www.mee.tcd.ie/~sigmedia/pmwiki/uploads/Main.Publications/RRB_CVPR13final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.wikipedia.org/wiki/Hawk-Eye" TargetMode="External"/><Relationship Id="rId4" Type="http://schemas.openxmlformats.org/officeDocument/2006/relationships/hyperlink" Target="https://en.wikipedia.org/wiki/Leg_before_wicket" TargetMode="External"/><Relationship Id="rId9" Type="http://schemas.openxmlformats.org/officeDocument/2006/relationships/image" Target="../media/image49.jpg"/><Relationship Id="rId5" Type="http://schemas.openxmlformats.org/officeDocument/2006/relationships/hyperlink" Target="https://en.wikipedia.org/wiki/Batsman" TargetMode="External"/><Relationship Id="rId6" Type="http://schemas.openxmlformats.org/officeDocument/2006/relationships/hyperlink" Target="https://en.wikipedia.org/wiki/Stump_(cricket)" TargetMode="External"/><Relationship Id="rId7" Type="http://schemas.openxmlformats.org/officeDocument/2006/relationships/hyperlink" Target="https://en.wikipedia.org/wiki/Hawk-Eye" TargetMode="External"/><Relationship Id="rId8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60.png"/><Relationship Id="rId5" Type="http://schemas.openxmlformats.org/officeDocument/2006/relationships/image" Target="../media/image44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hyperlink" Target="http://en.wikipedia.org/wiki/JPE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hyperlink" Target="https://paperswithcode.com/task/deblurring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atlab.mathworks.com/?s_tid=tah_po_start" TargetMode="External"/><Relationship Id="rId4" Type="http://schemas.openxmlformats.org/officeDocument/2006/relationships/hyperlink" Target="http://ftp.iitb.ac.in/ftp/IITB_private/Matlab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se.iitb.ac.in/~ajitvr/CS663_Fall2024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ctrTitle"/>
          </p:nvPr>
        </p:nvSpPr>
        <p:spPr>
          <a:xfrm>
            <a:off x="457200" y="1752600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Image Processing: Applications and Overview</a:t>
            </a:r>
            <a:endParaRPr/>
          </a:p>
        </p:txBody>
      </p:sp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609600" y="2971800"/>
            <a:ext cx="8077200" cy="1042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Ajit Rajwade,  CS 663, Fall 2024, IITB, CSE department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Remote Sensing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192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0" y="3733800"/>
            <a:ext cx="3276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Analysis of satellite images: detection/quantification of water-body, forest, land-mass, urban settlement, landmines,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0" y="54102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Classification of materials: soil type/vegetation type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581400" y="37338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Creation of detailed maps of various regions of the earth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657600" y="5257800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Tracking changes in certain portions of surveyed land/water bodies (Defence/environmental engineering applications)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1219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1219200"/>
            <a:ext cx="3429000" cy="240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6248400" y="38100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Analysis of weather patterns/predictions of natural disasters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Agriculture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2057400" cy="147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1295400"/>
            <a:ext cx="1219200" cy="150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228600" y="2895600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Detection/classification of diseases in leaves or crops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1295400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858000" y="1371600"/>
            <a:ext cx="2133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Detection/counting of fruits in an orchard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886200"/>
            <a:ext cx="2891928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381000" y="57150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 of animals/animal movement in crop-fields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5200" y="3810000"/>
            <a:ext cx="3704167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Agriculture/Botany</a:t>
            </a:r>
            <a:endParaRPr/>
          </a:p>
        </p:txBody>
      </p:sp>
      <p:pic>
        <p:nvPicPr>
          <p:cNvPr descr="Leafsnap: An Electronic Field Guide « Botany One"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447800"/>
            <a:ext cx="3429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152400" y="61722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Leafsnap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Plant species classification using flower images—A comparative study of  local feature representations" id="214" name="Google Shape;21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1447800"/>
            <a:ext cx="54292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Biometrics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Recognition of people from face images (2D or 3D or both), fingerprints, iris, palm-prints, dental X-rays, ears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Face/fingerprint verification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India’s UID (Aadhaar) project!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Human gait/motion analysis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Challenging issues in face recognition: pose, illumination, expressions, age, plastic surgery, twins!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e/ef/Face_detection.jpg/220px-Face_detection.jpg"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2971800" cy="1985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52400" y="213360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Face detection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://www.cl.cam.ac.uk/Research/DTG/attarchive/images/pictures/faces.gif" id="227" name="Google Shape;2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0"/>
            <a:ext cx="5410200" cy="6547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it Rajwade\Desktop\1.jpg" id="228" name="Google Shape;2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2895600"/>
            <a:ext cx="8763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9"/>
          <p:cNvCxnSpPr/>
          <p:nvPr/>
        </p:nvCxnSpPr>
        <p:spPr>
          <a:xfrm rot="5400000">
            <a:off x="2095500" y="1485900"/>
            <a:ext cx="2057400" cy="914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0" name="Google Shape;230;p29"/>
          <p:cNvSpPr txBox="1"/>
          <p:nvPr/>
        </p:nvSpPr>
        <p:spPr>
          <a:xfrm>
            <a:off x="1219200" y="39624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Face recognition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Archaeology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2057400" cy="290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219200"/>
            <a:ext cx="2844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28600" y="4267200"/>
            <a:ext cx="58674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Creation of 3D models and virtual walkthroughs of monuments, archaeological sites.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Computer-aided techniques to restore ruins.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Automated analysis of old architectures.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1219200"/>
            <a:ext cx="33147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6324600" y="35814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Digital restoration of damaged paintings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Document image processing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Digital storage of handwritten/printed books (optical character/handwriting recognition)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Digital restoration of images of manuscripts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3962400"/>
            <a:ext cx="4648200" cy="159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3962400"/>
            <a:ext cx="3429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5257800"/>
            <a:ext cx="3429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152400" y="5562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http://www.mee.tcd.ie/~sigmedia/pmwiki/uploads/Main.Publications/RRB_CVPR13final.pdf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Document image processing</a:t>
            </a:r>
            <a:endParaRPr/>
          </a:p>
        </p:txBody>
      </p:sp>
      <p:pic>
        <p:nvPicPr>
          <p:cNvPr descr="Using NLP (BERT) to improve OCR accuracy | by Ravi Ilango | States Title |  Medium"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8229600" cy="24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 of ink-bleed degradation in handwritten documents from DIBCO... |  Download Scientific Diagram"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962400"/>
            <a:ext cx="8096250" cy="22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Processing of Photographs</a:t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1601"/>
            <a:ext cx="2819400" cy="18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1371600"/>
            <a:ext cx="2743200" cy="1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52800"/>
            <a:ext cx="240270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6096000" y="1524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Noise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667000" y="3657600"/>
            <a:ext cx="2057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Motion/defocus blur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4953000"/>
            <a:ext cx="2584642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895600" y="59436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Inpainting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9600" y="3505200"/>
            <a:ext cx="3200400" cy="30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7696200" y="36576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Super-resolution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Processing of photographs</a:t>
            </a:r>
            <a:endParaRPr/>
          </a:p>
        </p:txBody>
      </p:sp>
      <p:sp>
        <p:nvSpPr>
          <p:cNvPr descr="How to Remove Red-Eye in Photoshop - YouTube" id="277" name="Google Shape;277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ow to Remove Red-Eye in Photoshop - YouTube" id="278" name="Google Shape;278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ow to Remove Red-Eye in Photoshop - YouTube"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4334933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0" y="3962400"/>
            <a:ext cx="441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Red eye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upload.wikimedia.org/wikipedia/commons/thumb/8/84/Emboss_example.jpg/300px-Emboss_example.jpg" id="281" name="Google Shape;2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447800"/>
            <a:ext cx="38862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648200" y="411480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Embossing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1: Why take this course?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Cinematography/Movie Restoration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62166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228600" y="4800600"/>
            <a:ext cx="487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Flicker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Digital Image Forensics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23622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381000" y="45720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Real photo or computer manipulated?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733800" y="3962400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Detecting image splicing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1524000"/>
            <a:ext cx="304800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152400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152400" y="5257800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http://www.cs.dartmouth.edu/farid/Hany_Farid/Research/Entries/2011/6/3_Computer_Generated_or_Photographic.html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Surveillance: Person Re-identification </a:t>
            </a:r>
            <a:endParaRPr/>
          </a:p>
        </p:txBody>
      </p:sp>
      <p:pic>
        <p:nvPicPr>
          <p:cNvPr descr="Semi-supervised person re-identification by similarity-embedded cycle GANs  | SpringerLink"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65246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Surveillance: Traffic Monitoring</a:t>
            </a:r>
            <a:endParaRPr/>
          </a:p>
        </p:txBody>
      </p:sp>
      <p:pic>
        <p:nvPicPr>
          <p:cNvPr descr="The Development Of Traffic Data Collection Methods | by Daniel Stofan |  GoodVision | Medium"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4334934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fficVision"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799" y="1447800"/>
            <a:ext cx="4626429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Sports!</a:t>
            </a:r>
            <a:endParaRPr/>
          </a:p>
        </p:txBody>
      </p:sp>
      <p:sp>
        <p:nvSpPr>
          <p:cNvPr id="319" name="Google Shape;319;p39"/>
          <p:cNvSpPr txBox="1"/>
          <p:nvPr/>
        </p:nvSpPr>
        <p:spPr>
          <a:xfrm>
            <a:off x="0" y="152400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Hawk-eye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0" y="1981200"/>
            <a:ext cx="44958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Its major use in cricket broadcasting is in analysing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leg before wicket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decisions, where the likely path of the ball can be projected forward, through the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batsman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's legs, to see if it would have hit the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stumps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Consultation of the third umpire, for conventional slow motion or Hawk-Eye, on leg before wicket decisions, is currently sanctioned in international cricket even though doubts remain about its accuracy.</a:t>
            </a:r>
            <a:r>
              <a:rPr baseline="30000"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Hawk-Eye referral for an LBW decision is based on three criteria: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Where the ball pitched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The location of impact with the leg of the batsman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The projected path of the ball past the batsman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upload.wikimedia.org/wikipedia/commons/thumb/7/7c/Hawk-Eye_at_Wimbledon_%287508887344%29.jpg/1280px-Hawk-Eye_at_Wimbledon_%287508887344%29.jpg" id="321" name="Google Shape;32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0" y="1447801"/>
            <a:ext cx="3886199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wk-Eye" id="322" name="Google Shape;32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1550" y="4402435"/>
            <a:ext cx="4362450" cy="245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3: A few basics – what is an image?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Part 3: A few basics</a:t>
            </a:r>
            <a:endParaRPr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0" y="1524000"/>
            <a:ext cx="52578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Most digital images are </a:t>
            </a:r>
            <a:r>
              <a:rPr b="1" lang="en-US"/>
              <a:t>two-dimensional</a:t>
            </a:r>
            <a:r>
              <a:rPr lang="en-US"/>
              <a:t> and defined on a square or rectangular grid/array/domain.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Each entry of the array is called a </a:t>
            </a:r>
            <a:r>
              <a:rPr b="1" lang="en-US"/>
              <a:t>pixel</a:t>
            </a:r>
            <a:r>
              <a:rPr lang="en-US"/>
              <a:t>, and contains a  “</a:t>
            </a:r>
            <a:r>
              <a:rPr b="1" lang="en-US"/>
              <a:t>intensity</a:t>
            </a:r>
            <a:r>
              <a:rPr lang="en-US"/>
              <a:t>” value which tells you how bright that pixel is.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is for </a:t>
            </a:r>
            <a:r>
              <a:rPr b="1" lang="en-US"/>
              <a:t>grayscale</a:t>
            </a:r>
            <a:r>
              <a:rPr lang="en-US"/>
              <a:t> images.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intensity value is a real number. </a:t>
            </a:r>
            <a:endParaRPr/>
          </a:p>
        </p:txBody>
      </p:sp>
      <p:pic>
        <p:nvPicPr>
          <p:cNvPr descr="https://upload.wikimedia.org/wikipedia/commons/2/2b/Pixel-example.png"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676400"/>
            <a:ext cx="3887506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0" y="1524000"/>
            <a:ext cx="6096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Usually, pixels are </a:t>
            </a:r>
            <a:r>
              <a:rPr b="1" lang="en-US" sz="2400"/>
              <a:t>square</a:t>
            </a:r>
            <a:r>
              <a:rPr lang="en-US" sz="2400"/>
              <a:t> in shape.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The smaller the physical size of a pixel, the greater the image resolution is.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Images can sometimes also be defined on a three-dimensional domain – in such a case a pixel is replaced by a </a:t>
            </a:r>
            <a:r>
              <a:rPr b="1" lang="en-US" sz="2400"/>
              <a:t>voxel</a:t>
            </a:r>
            <a:r>
              <a:rPr lang="en-US" sz="2400"/>
              <a:t> (a small cube). 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This is common in medical imaging (MRI, CT, PET images)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Each voxel again contains an intensity value.</a:t>
            </a:r>
            <a:endParaRPr sz="2400"/>
          </a:p>
        </p:txBody>
      </p:sp>
      <p:pic>
        <p:nvPicPr>
          <p:cNvPr descr="https://upload.wikimedia.org/wikipedia/commons/thumb/d/de/Abdominal_CT_with_scan_range_and_field_of_view%2C_with_box_and_text.jpg/220px-Abdominal_CT_with_scan_range_and_field_of_view%2C_with_box_and_text.jpg"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1071" y="1447800"/>
            <a:ext cx="3292929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this course, we will deal only with </a:t>
            </a:r>
            <a:r>
              <a:rPr b="1" lang="en-US"/>
              <a:t>digital</a:t>
            </a:r>
            <a:r>
              <a:rPr lang="en-US"/>
              <a:t> images – which are discrete (not continuous) entities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will </a:t>
            </a:r>
            <a:r>
              <a:rPr b="1" lang="en-US"/>
              <a:t>not</a:t>
            </a:r>
            <a:r>
              <a:rPr lang="en-US"/>
              <a:t> deal with continuous images which arise on photographic reels (infinite resolution)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3810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case of color images, each pixel contains three intensity values – one each denoting the strength of the Red (R), Green (G) and Blue (B) channels. </a:t>
            </a:r>
            <a:endParaRPr/>
          </a:p>
        </p:txBody>
      </p:sp>
      <p:pic>
        <p:nvPicPr>
          <p:cNvPr descr="https://upload.wikimedia.org/wikipedia/commons/thumb/1/18/RGBLayers.svg/250px-RGBLayers.svg.png"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7600"/>
            <a:ext cx="282773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One of the important courses offered by the ViGIL group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Soft/hard Pre-requisite for many courses offered in the Spring semester,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763 (Computer Vision)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736 (Medical Image Computing)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754 (Advanced Image Processing)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4: Course syllabus</a:t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1: Image alignment and warping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2: Image filtering and enhancement methods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Blurring, sharpening, edge detection, contrast enhancement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276165"/>
            <a:ext cx="2571750" cy="258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4257040"/>
            <a:ext cx="2590800" cy="260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28214"/>
            <a:ext cx="3505199" cy="242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3: Image segmentation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43200"/>
            <a:ext cx="4495800" cy="312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4: Fourier Transforms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5: Face Recognition and associated Statistical Methods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6: Image Restoration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7: Image and Video Compression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8: Color Image Processing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9: Basics of tomography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topics won’t necessarily be taught in this order, and some topics may be taught in a mixed fashion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PEG example JPG RIP 025.jpg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28600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629150"/>
            <a:ext cx="29813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/>
        </p:nvSpPr>
        <p:spPr>
          <a:xfrm>
            <a:off x="0" y="0"/>
            <a:ext cx="1600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100, compression rate = 1/2.6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0" y="2743200"/>
            <a:ext cx="1676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50, compression rate = 1/15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0" y="50292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25, compression rate = 1/23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400" y="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400" y="2286000"/>
            <a:ext cx="29813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7696200" y="28956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1, compression rate = 1/144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7772400" y="4572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10, compression rate = 1/46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4724400" y="4953000"/>
            <a:ext cx="3371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http://en.wikipedia.org/wiki/JPEG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242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252575" y="2933700"/>
            <a:ext cx="2583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Image deblurring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625" y="152400"/>
            <a:ext cx="21621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5000" y="152400"/>
            <a:ext cx="27717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/>
        </p:nvSpPr>
        <p:spPr>
          <a:xfrm>
            <a:off x="4157550" y="2399325"/>
            <a:ext cx="4429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Tomographic reconstruction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Mathematical tools for Image Processing</a:t>
            </a:r>
            <a:endParaRPr/>
          </a:p>
        </p:txBody>
      </p:sp>
      <p:sp>
        <p:nvSpPr>
          <p:cNvPr id="413" name="Google Shape;413;p5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Signal processing (Fourier transforms, wavelets, etc.)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Statistical/basic probabilistic models, machine learning based methods, linear algebra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Programming tools</a:t>
            </a:r>
            <a:endParaRPr/>
          </a:p>
        </p:txBody>
      </p:sp>
      <p:sp>
        <p:nvSpPr>
          <p:cNvPr id="419" name="Google Shape;419;p5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and associated toolboxes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will extensively use MATLAB for our course –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it offers a convenient environment for numerical computations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 lots of in built functions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Easy to debug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web version: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https://matlab.mathworks.com/?s_tid=tah_po_start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at IITB: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http://ftp.iitb.ac.in/ftp/IITB_private/Matlab/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ITK (especially for medical imaging – InSight Toolkit)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OpenCV</a:t>
            </a:r>
            <a:endParaRPr/>
          </a:p>
          <a:p>
            <a:pPr indent="-181864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1864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5: Course policies</a:t>
            </a:r>
            <a:endParaRPr/>
          </a:p>
        </p:txBody>
      </p:sp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Grading policy</a:t>
            </a:r>
            <a:endParaRPr/>
          </a:p>
        </p:txBody>
      </p:sp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00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Mid-semester exam: 20%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End-semester exam: 30% (</a:t>
            </a:r>
            <a:r>
              <a:rPr b="1" lang="en-US"/>
              <a:t>cumulative</a:t>
            </a:r>
            <a:r>
              <a:rPr lang="en-US"/>
              <a:t> – will have the syllabus of the entire semester)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Course project: 15%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Homeworks: 35% (5 homeworks, including homework viva conducted along with project viva)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course project and homeworks will be done in groups of 3 students or less.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general, we expect the same group for homeworks and projects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Homeworks will involve programming in MATLAB and some theory questions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Course project is due in the week after the endsems, and will involve a group viva/demo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Each student in the group is expected to contribute to every assignment and also the project.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Inherently interdisciplinary subject: numerous application areas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popular field of study in India: scope for R&amp;D work in numerous research labs (In India: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GE, Phillips, Siemens, Microsoft, HP, Texas Instruments, Samsung, Google, Facebook, Qualcomm, Intel, Nvidia, many startups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DRDO, ICRISAT, ISRO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textbooks and material</a:t>
            </a:r>
            <a:endParaRPr/>
          </a:p>
        </p:txBody>
      </p:sp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Extensive lecture slides will be provided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MATLAB for programming available on the IITB CC website – a web version also available via your IITB LDAP id.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Textbook 1: “Digital Image Processing”, Rafael and Woods, 3</a:t>
            </a:r>
            <a:r>
              <a:rPr baseline="30000" lang="en-US"/>
              <a:t>rd</a:t>
            </a:r>
            <a:r>
              <a:rPr lang="en-US"/>
              <a:t> edition or any edition after that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Textbook 2: “Fundamentals of Digital Image Processing”, Anil K. Jain, any edition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Both books available online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Other course policies</a:t>
            </a:r>
            <a:endParaRPr/>
          </a:p>
        </p:txBody>
      </p:sp>
      <p:sp>
        <p:nvSpPr>
          <p:cNvPr id="443" name="Google Shape;443;p5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Intended audience: 3</a:t>
            </a:r>
            <a:r>
              <a:rPr baseline="30000" lang="en-US"/>
              <a:t>rd</a:t>
            </a:r>
            <a:r>
              <a:rPr lang="en-US"/>
              <a:t>/4</a:t>
            </a:r>
            <a:r>
              <a:rPr baseline="30000" lang="en-US"/>
              <a:t>th</a:t>
            </a:r>
            <a:r>
              <a:rPr lang="en-US"/>
              <a:t>/5</a:t>
            </a:r>
            <a:r>
              <a:rPr baseline="30000" lang="en-US"/>
              <a:t>th</a:t>
            </a:r>
            <a:r>
              <a:rPr lang="en-US"/>
              <a:t> year undergrads+ masters and PhD students (2nd year undergrads </a:t>
            </a:r>
            <a:r>
              <a:rPr b="1" lang="en-US">
                <a:solidFill>
                  <a:srgbClr val="FF0000"/>
                </a:solidFill>
              </a:rPr>
              <a:t>ARE NOT</a:t>
            </a:r>
            <a:r>
              <a:rPr lang="en-US"/>
              <a:t> allowed, 2nd year masters or PhD student ARE allowed)</a:t>
            </a:r>
            <a:endParaRPr/>
          </a:p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Lecture slot: slot 14 (Tue and Fri 5:30 to 7 pm)</a:t>
            </a:r>
            <a:endParaRPr/>
          </a:p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Students who still have doubts are encouraged to email the instructor</a:t>
            </a:r>
            <a:endParaRPr/>
          </a:p>
          <a:p>
            <a:pPr indent="-261112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Office hours: 7 to 7:30 pm (in class, after the lecture)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Attendance Policy</a:t>
            </a:r>
            <a:endParaRPr/>
          </a:p>
        </p:txBody>
      </p:sp>
      <p:sp>
        <p:nvSpPr>
          <p:cNvPr id="449" name="Google Shape;449;p5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general, each student should attend all the lectures </a:t>
            </a:r>
            <a:endParaRPr/>
          </a:p>
          <a:p>
            <a:pPr indent="-248920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Attendance less than 85% could invite a DX grade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Academic Honesty</a:t>
            </a:r>
            <a:endParaRPr/>
          </a:p>
        </p:txBody>
      </p:sp>
      <p:sp>
        <p:nvSpPr>
          <p:cNvPr id="455" name="Google Shape;455;p5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Each student should adhere to all principles of academic honesty during homeworks, exams and projects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Avoid plagiarism or result fabrication at all costs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Penalty for violation of these principles could be severe.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websites</a:t>
            </a:r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https://www.cse.iitb.ac.in/~ajitvr/CS663_Fall2024/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will use moodle extensively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Images are ubiquitous!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 processing is a field well in tune with the recent interest in big data, data science, machine learning, etc. 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You will learn lots of cool mathematical concepts on the way!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2: Applications of Image Processing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Medical image analysis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Remote sensing (satellite images)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Agriculture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Machine design/testing (!)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Surveillance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Biometrics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Archaeology (!)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Computational photography, intelligent cameras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Digital Forensics (!)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Medical image analysis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95400"/>
            <a:ext cx="2438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52400" y="3200401"/>
            <a:ext cx="3048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Automated pathology: cell counting, disease diagnosis/prediction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371600"/>
            <a:ext cx="2057400" cy="231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5181600" y="29718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Disease detection, study of skeletal system, detection of organs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1371600"/>
            <a:ext cx="228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038600"/>
            <a:ext cx="20955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52400" y="6096000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Tomography: creation of 3D models of organs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9400" y="3962400"/>
            <a:ext cx="20955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2895600" y="593467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Connectome: maps of neuronal fibres from diffusion MRI images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10200" y="4191000"/>
            <a:ext cx="3429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Many modalities: X-Ray, CT, MRI, diffusion MRI, electron microscopy, histopathology images, ultrasound,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Medical image analysis: segmentation</a:t>
            </a:r>
            <a:endParaRPr/>
          </a:p>
        </p:txBody>
      </p:sp>
      <p:pic>
        <p:nvPicPr>
          <p:cNvPr descr="PDF] A Review of Medical Image Segmentation: Methods and Available Software  | Semantic Scholar"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5029200" cy="2904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 AI Read Chest X-rays like Radiologists? | by David W. Dai | Towards  Data Science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7200"/>
            <a:ext cx="5116174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ll Segmentation - SEG-SELF Method - File Exchange - MATLAB Central" id="180" name="Google Shape;1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1524000"/>
            <a:ext cx="3969124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